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301" r:id="rId2"/>
    <p:sldId id="287" r:id="rId3"/>
    <p:sldId id="303" r:id="rId4"/>
    <p:sldId id="304" r:id="rId5"/>
    <p:sldId id="323" r:id="rId6"/>
    <p:sldId id="337" r:id="rId7"/>
    <p:sldId id="322" r:id="rId8"/>
    <p:sldId id="339" r:id="rId9"/>
  </p:sldIdLst>
  <p:sldSz cx="9144000" cy="6858000" type="screen4x3"/>
  <p:notesSz cx="7004050" cy="92233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03BB"/>
    <a:srgbClr val="2011DF"/>
    <a:srgbClr val="2B2BC5"/>
    <a:srgbClr val="5252DA"/>
    <a:srgbClr val="BCB2F0"/>
    <a:srgbClr val="FF0000"/>
    <a:srgbClr val="00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69" autoAdjust="0"/>
    <p:restoredTop sz="96222" autoAdjust="0"/>
  </p:normalViewPr>
  <p:slideViewPr>
    <p:cSldViewPr>
      <p:cViewPr>
        <p:scale>
          <a:sx n="70" d="100"/>
          <a:sy n="70" d="100"/>
        </p:scale>
        <p:origin x="1722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endParaRPr lang="pt-B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fld id="{D740764E-82A6-498F-93BD-4FDDB8173705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4C2C7-1884-454B-91D8-03D4C01DCF9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99E71-27C8-4B69-9BE3-E5A86499D84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43392-1C40-4B76-8C26-5F9B541E080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6B3CE73-A863-4CC8-95F3-60383A9E0AA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BDA77E-DD67-4136-BBC2-A12477BF7A2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4F496-2F09-4FB6-87E8-7F4F538EBDC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7E93D6-F2EA-483F-BBDB-7A4A1917224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B983C-F419-43B1-B48C-6092E7A2047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A2FBF-F040-4187-9CE1-BFED1E762AE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D799B-E7B7-4333-AE63-4A0CC1FB85A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46A8E-0994-49B2-A73A-D0C81833719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0B09A-7D92-458E-AA4D-A9EE9CBEF00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CB0EB-D375-44FD-B81A-2C6C099A69A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9A19FCE-77A1-47FC-A531-CCCEBAF9F4A2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ndesrios.pr.gov.b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34925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6563" name="Line 3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755650" y="26035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857419" y="1268413"/>
            <a:ext cx="8929687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AUDIÊNCIA PÚBLICA</a:t>
            </a: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/>
            <a:endParaRPr lang="en-US" sz="2800" b="1" dirty="0">
              <a:cs typeface="Times New Roman" pitchFamily="18" charset="0"/>
            </a:endParaRPr>
          </a:p>
          <a:p>
            <a:pPr marL="457200" indent="-457200"/>
            <a:endParaRPr lang="pt-BR" sz="2800" b="1" dirty="0">
              <a:cs typeface="Times New Roman" pitchFamily="18" charset="0"/>
            </a:endParaRPr>
          </a:p>
          <a:p>
            <a:pPr marL="457200" indent="-457200" algn="ctr"/>
            <a:r>
              <a:rPr lang="pt-BR" sz="2800" b="1" dirty="0">
                <a:cs typeface="Times New Roman" pitchFamily="18" charset="0"/>
              </a:rPr>
              <a:t>Receitas, Despesas </a:t>
            </a:r>
          </a:p>
          <a:p>
            <a:pPr marL="457200" indent="-457200" algn="ctr"/>
            <a:r>
              <a:rPr lang="pt-BR" sz="2800" b="1" dirty="0">
                <a:cs typeface="Times New Roman" pitchFamily="18" charset="0"/>
              </a:rPr>
              <a:t>e ações de Saúde</a:t>
            </a:r>
          </a:p>
          <a:p>
            <a:pPr marL="457200" indent="-457200" algn="ctr"/>
            <a:r>
              <a:rPr lang="en-US" sz="2800" b="1" dirty="0">
                <a:cs typeface="Times New Roman" pitchFamily="18" charset="0"/>
              </a:rPr>
              <a:t>3° </a:t>
            </a:r>
            <a:r>
              <a:rPr lang="en-US" sz="2800" b="1" dirty="0" err="1">
                <a:cs typeface="Times New Roman" pitchFamily="18" charset="0"/>
              </a:rPr>
              <a:t>Quadrimestre</a:t>
            </a:r>
            <a:endParaRPr lang="pt-BR" sz="2800" b="1" dirty="0">
              <a:cs typeface="Times New Roman" pitchFamily="18" charset="0"/>
            </a:endParaRPr>
          </a:p>
          <a:p>
            <a:pPr marL="457200" indent="-457200" algn="ctr"/>
            <a:r>
              <a:rPr lang="en-US" sz="2800" b="1" dirty="0">
                <a:cs typeface="Times New Roman" pitchFamily="18" charset="0"/>
              </a:rPr>
              <a:t>EXERCÍCIO DE 2022</a:t>
            </a:r>
          </a:p>
          <a:p>
            <a:pPr marL="457200" indent="-457200" algn="ctr"/>
            <a:endParaRPr lang="en-US" dirty="0">
              <a:cs typeface="Times New Roman" pitchFamily="18" charset="0"/>
            </a:endParaRPr>
          </a:p>
          <a:p>
            <a:pPr marL="457200" indent="-457200" algn="just"/>
            <a:endParaRPr lang="pt-BR" dirty="0">
              <a:cs typeface="Times New Roman" pitchFamily="18" charset="0"/>
            </a:endParaRPr>
          </a:p>
          <a:p>
            <a:pPr marL="457200" indent="-457200" algn="just"/>
            <a:endParaRPr lang="en-US" dirty="0"/>
          </a:p>
          <a:p>
            <a:pPr marL="457200" indent="-457200" algn="just"/>
            <a:r>
              <a:rPr lang="pt-BR" b="1" i="1" dirty="0"/>
              <a:t>			</a:t>
            </a:r>
            <a:endParaRPr lang="pt-BR" b="1" i="1" u="sng" dirty="0"/>
          </a:p>
          <a:p>
            <a:pPr marL="457200" indent="-457200" algn="just"/>
            <a:endParaRPr lang="pt-BR" b="1" i="1" u="sng" dirty="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966913"/>
            <a:ext cx="3240087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47107" name="Line 3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214313" y="2133600"/>
            <a:ext cx="854868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b="1" dirty="0"/>
              <a:t>Lei  </a:t>
            </a:r>
            <a:r>
              <a:rPr lang="en-US" b="1" dirty="0" err="1"/>
              <a:t>Complementar</a:t>
            </a:r>
            <a:r>
              <a:rPr lang="en-US" b="1" dirty="0"/>
              <a:t>  n° 141/2012</a:t>
            </a:r>
          </a:p>
          <a:p>
            <a:pPr marL="457200" indent="-457200"/>
            <a:endParaRPr lang="pt-BR" b="1" dirty="0"/>
          </a:p>
          <a:p>
            <a:pPr marL="457200" indent="-457200"/>
            <a:r>
              <a:rPr lang="pt-BR" b="1" dirty="0"/>
              <a:t>Art. 36, § 5° -</a:t>
            </a:r>
            <a:r>
              <a:rPr lang="pt-BR" dirty="0"/>
              <a:t> O gestor do SUS apresentará, até o final dos meses de maio, setembro e fevereiro, em audiência pública na Casa Legislativa do respectivo ente da Federação, o Relatório de que trata o caput. </a:t>
            </a:r>
          </a:p>
          <a:p>
            <a:pPr marL="457200" indent="-457200" algn="just"/>
            <a:endParaRPr lang="pt-BR" dirty="0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2339975" y="1268413"/>
            <a:ext cx="453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MANDAMENTO LEGAL</a:t>
            </a:r>
            <a:endParaRPr lang="pt-BR" b="1" u="sng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900113" y="796925"/>
            <a:ext cx="74533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pt-BR" b="1" u="sng" dirty="0"/>
          </a:p>
          <a:p>
            <a:pPr algn="ctr">
              <a:spcBef>
                <a:spcPct val="50000"/>
              </a:spcBef>
            </a:pPr>
            <a:r>
              <a:rPr lang="pt-BR" b="1" u="sng" dirty="0"/>
              <a:t>RECEITA  (Base de Cálculo) – Exercício 2022</a:t>
            </a:r>
          </a:p>
        </p:txBody>
      </p:sp>
      <p:graphicFrame>
        <p:nvGraphicFramePr>
          <p:cNvPr id="68736" name="Group 12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86902469"/>
              </p:ext>
            </p:extLst>
          </p:nvPr>
        </p:nvGraphicFramePr>
        <p:xfrm>
          <a:off x="465140" y="2700338"/>
          <a:ext cx="7964512" cy="1910398"/>
        </p:xfrm>
        <a:graphic>
          <a:graphicData uri="http://schemas.openxmlformats.org/drawingml/2006/table">
            <a:tbl>
              <a:tblPr/>
              <a:tblGrid>
                <a:gridCol w="4497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6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Arrecadado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Impostos e 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dirty="0"/>
                        <a:t>1.182.903,95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Constitucionais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dirty="0"/>
                        <a:t>21.027.609,40</a:t>
                      </a:r>
                      <a:endParaRPr kumimoji="0" lang="pt-B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b="1" dirty="0"/>
                        <a:t>22.210.513,35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8653" name="Text Box 45"/>
          <p:cNvSpPr txBox="1">
            <a:spLocks noChangeArrowheads="1"/>
          </p:cNvSpPr>
          <p:nvPr/>
        </p:nvSpPr>
        <p:spPr bwMode="auto">
          <a:xfrm>
            <a:off x="0" y="188913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339752" y="5643578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err="1"/>
              <a:t>Aplicação</a:t>
            </a:r>
            <a:r>
              <a:rPr lang="en-US" b="1" u="sng" dirty="0"/>
              <a:t> </a:t>
            </a:r>
            <a:r>
              <a:rPr lang="en-US" b="1" u="sng" dirty="0" err="1"/>
              <a:t>Mínima</a:t>
            </a:r>
            <a:r>
              <a:rPr lang="en-US" b="1" u="sng" dirty="0"/>
              <a:t>: R$ </a:t>
            </a:r>
            <a:r>
              <a:rPr lang="en-US" b="1" u="sng" dirty="0" smtClean="0"/>
              <a:t>3.331.577,00       </a:t>
            </a:r>
            <a:endParaRPr lang="pt-BR" b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69637" name="Line 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1258888" y="1219200"/>
            <a:ext cx="70580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 dirty="0"/>
              <a:t>DESPESA  -  EXERCICIO DE 2022 </a:t>
            </a:r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  <p:sp>
        <p:nvSpPr>
          <p:cNvPr id="69687" name="Text Box 55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12" name="Group 13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177688158"/>
              </p:ext>
            </p:extLst>
          </p:nvPr>
        </p:nvGraphicFramePr>
        <p:xfrm>
          <a:off x="685800" y="1857364"/>
          <a:ext cx="7772400" cy="4817272"/>
        </p:xfrm>
        <a:graphic>
          <a:graphicData uri="http://schemas.openxmlformats.org/drawingml/2006/table">
            <a:tbl>
              <a:tblPr/>
              <a:tblGrid>
                <a:gridCol w="5095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6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5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3.811.370,16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Obrigacoes patronais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791.561,45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Diárias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8.750,00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1.290.038,56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29.100,00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1.387.090,08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22.812,64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Obras e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Instalaçoes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703.449,89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5960899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539.585,17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/>
                        <a:t>9.556.512,95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5235" name="Line 3"/>
          <p:cNvSpPr>
            <a:spLocks noChangeShapeType="1"/>
          </p:cNvSpPr>
          <p:nvPr/>
        </p:nvSpPr>
        <p:spPr bwMode="auto">
          <a:xfrm>
            <a:off x="0" y="431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570706" y="352375"/>
            <a:ext cx="8002587" cy="448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b="1" u="sng" dirty="0">
                <a:cs typeface="Times New Roman" pitchFamily="18" charset="0"/>
              </a:rPr>
              <a:t>DESPESAS POR FONTE DE RECURSO</a:t>
            </a: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95254" name="Text Box 22"/>
          <p:cNvSpPr txBox="1">
            <a:spLocks noChangeArrowheads="1"/>
          </p:cNvSpPr>
          <p:nvPr/>
        </p:nvSpPr>
        <p:spPr bwMode="auto">
          <a:xfrm>
            <a:off x="0" y="-25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95392" name="Group 16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184033620"/>
              </p:ext>
            </p:extLst>
          </p:nvPr>
        </p:nvGraphicFramePr>
        <p:xfrm>
          <a:off x="1043608" y="880332"/>
          <a:ext cx="7416824" cy="5826837"/>
        </p:xfrm>
        <a:graphic>
          <a:graphicData uri="http://schemas.openxmlformats.org/drawingml/2006/table">
            <a:tbl>
              <a:tblPr/>
              <a:tblGrid>
                <a:gridCol w="54499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6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23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15%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vinculado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6.269.239,68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Bloco Custeio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Acoes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Saude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F. 494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1.728.647,40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Vigilância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89.364,54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livres Fonte 1000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211.808,22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0259"/>
                  </a:ext>
                </a:extLst>
              </a:tr>
              <a:tr h="442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Média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Alta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Complexidade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94.405,00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02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Bloco de Investimento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625.665,86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Inv. Rede de Serviços de Saúde – Portaria 203-GM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90.004,18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422757"/>
                  </a:ext>
                </a:extLst>
              </a:tr>
              <a:tr h="3877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Cessão Onerosa </a:t>
                      </a:r>
                      <a:r>
                        <a:rPr lang="pt-BR" sz="18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Pré</a:t>
                      </a: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Sal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129.798,43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400924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Assistência farmacêutica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15.985,00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4779000"/>
                  </a:ext>
                </a:extLst>
              </a:tr>
              <a:tr h="426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Atenção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Basica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2.796,00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950434"/>
                  </a:ext>
                </a:extLst>
              </a:tr>
              <a:tr h="476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Transferencias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agentes comunitários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298.798,64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8069610"/>
                  </a:ext>
                </a:extLst>
              </a:tr>
              <a:tr h="68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/>
                        <a:t>9.556.512,95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059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1295400" y="1447800"/>
            <a:ext cx="7391400" cy="48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b="1" u="sng" dirty="0">
                <a:cs typeface="Times New Roman" pitchFamily="18" charset="0"/>
              </a:rPr>
              <a:t>DESPESAS PRÓPRIAS COM AÇÕES DE SAÚDE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0642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993988"/>
              </p:ext>
            </p:extLst>
          </p:nvPr>
        </p:nvGraphicFramePr>
        <p:xfrm>
          <a:off x="1258888" y="2285992"/>
          <a:ext cx="6696075" cy="3602357"/>
        </p:xfrm>
        <a:graphic>
          <a:graphicData uri="http://schemas.openxmlformats.org/drawingml/2006/table">
            <a:tbl>
              <a:tblPr/>
              <a:tblGrid>
                <a:gridCol w="4537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DESPESAS COM SAÚDE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 smtClean="0"/>
                        <a:t>9.556.512,95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(-) Despesas custeadas com recursos vinculados à Saúde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3.075.465,05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do FNS/SESA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2.945.666,62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129.798,43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6.481.047,90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0620" name="Text Box 28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4211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295400" y="1447800"/>
            <a:ext cx="7391400" cy="641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>
                <a:cs typeface="Times New Roman" pitchFamily="18" charset="0"/>
              </a:rPr>
              <a:t>GASTOS COM SAÚDE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1600" b="1"/>
              <a:t>Emenda Constitucional nº. 29/00 – ADCT, Artigo 77 – Constituição Federal</a:t>
            </a: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</p:txBody>
      </p:sp>
      <p:graphicFrame>
        <p:nvGraphicFramePr>
          <p:cNvPr id="9421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361060"/>
              </p:ext>
            </p:extLst>
          </p:nvPr>
        </p:nvGraphicFramePr>
        <p:xfrm>
          <a:off x="1447800" y="3844925"/>
          <a:ext cx="6934200" cy="2032000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68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Constitucional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29,18%</a:t>
                      </a:r>
                      <a:endParaRPr kumimoji="0" lang="pt-B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4211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295400" y="1447801"/>
            <a:ext cx="6991376" cy="397031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4000" b="1" u="sng" dirty="0">
                <a:solidFill>
                  <a:srgbClr val="FF0000"/>
                </a:solidFill>
                <a:cs typeface="Times New Roman" pitchFamily="18" charset="0"/>
                <a:hlinkClick r:id="rId2"/>
              </a:rPr>
              <a:t>www.grandesrios.pr.gov.br</a:t>
            </a:r>
            <a:endParaRPr lang="pt-BR" sz="4000" b="1" u="sng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4000" b="1" u="sng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4000" b="1" u="sng" dirty="0">
                <a:solidFill>
                  <a:srgbClr val="FF0000"/>
                </a:solidFill>
                <a:cs typeface="Times New Roman" pitchFamily="18" charset="0"/>
              </a:rPr>
              <a:t>Portal de Transparência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</p:txBody>
      </p:sp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12422</TotalTime>
  <Words>334</Words>
  <Application>Microsoft Office PowerPoint</Application>
  <PresentationFormat>Apresentação na tela (4:3)</PresentationFormat>
  <Paragraphs>147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0" baseType="lpstr"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Grandes Rios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Prefeitura</dc:creator>
  <cp:lastModifiedBy>Licitação</cp:lastModifiedBy>
  <cp:revision>522</cp:revision>
  <dcterms:created xsi:type="dcterms:W3CDTF">2002-12-04T13:56:03Z</dcterms:created>
  <dcterms:modified xsi:type="dcterms:W3CDTF">2023-02-09T09:30:07Z</dcterms:modified>
</cp:coreProperties>
</file>